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53" autoAdjust="0"/>
    <p:restoredTop sz="94624" autoAdjust="0"/>
  </p:normalViewPr>
  <p:slideViewPr>
    <p:cSldViewPr>
      <p:cViewPr varScale="1">
        <p:scale>
          <a:sx n="69" d="100"/>
          <a:sy n="69" d="100"/>
        </p:scale>
        <p:origin x="-138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E159935C-9B11-46D6-8459-1F01B73BE6EC}" type="datetimeFigureOut">
              <a:rPr lang="es-AR" smtClean="0"/>
              <a:t>10/10/2016</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37BFA0A-D51A-4C5F-8473-0C63FD32903E}" type="slidenum">
              <a:rPr lang="es-AR" smtClean="0"/>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E159935C-9B11-46D6-8459-1F01B73BE6EC}" type="datetimeFigureOut">
              <a:rPr lang="es-AR" smtClean="0"/>
              <a:t>10/10/2016</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37BFA0A-D51A-4C5F-8473-0C63FD32903E}" type="slidenum">
              <a:rPr lang="es-AR" smtClean="0"/>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E159935C-9B11-46D6-8459-1F01B73BE6EC}" type="datetimeFigureOut">
              <a:rPr lang="es-AR" smtClean="0"/>
              <a:t>10/10/2016</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37BFA0A-D51A-4C5F-8473-0C63FD32903E}" type="slidenum">
              <a:rPr lang="es-AR" smtClean="0"/>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E159935C-9B11-46D6-8459-1F01B73BE6EC}" type="datetimeFigureOut">
              <a:rPr lang="es-AR" smtClean="0"/>
              <a:t>10/10/2016</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37BFA0A-D51A-4C5F-8473-0C63FD32903E}" type="slidenum">
              <a:rPr lang="es-AR" smtClean="0"/>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159935C-9B11-46D6-8459-1F01B73BE6EC}" type="datetimeFigureOut">
              <a:rPr lang="es-AR" smtClean="0"/>
              <a:t>10/10/2016</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37BFA0A-D51A-4C5F-8473-0C63FD32903E}" type="slidenum">
              <a:rPr lang="es-AR" smtClean="0"/>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E159935C-9B11-46D6-8459-1F01B73BE6EC}" type="datetimeFigureOut">
              <a:rPr lang="es-AR" smtClean="0"/>
              <a:t>10/10/2016</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A37BFA0A-D51A-4C5F-8473-0C63FD32903E}" type="slidenum">
              <a:rPr lang="es-AR" smtClean="0"/>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E159935C-9B11-46D6-8459-1F01B73BE6EC}" type="datetimeFigureOut">
              <a:rPr lang="es-AR" smtClean="0"/>
              <a:t>10/10/2016</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A37BFA0A-D51A-4C5F-8473-0C63FD32903E}" type="slidenum">
              <a:rPr lang="es-AR" smtClean="0"/>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E159935C-9B11-46D6-8459-1F01B73BE6EC}" type="datetimeFigureOut">
              <a:rPr lang="es-AR" smtClean="0"/>
              <a:t>10/10/2016</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A37BFA0A-D51A-4C5F-8473-0C63FD32903E}" type="slidenum">
              <a:rPr lang="es-AR" smtClean="0"/>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159935C-9B11-46D6-8459-1F01B73BE6EC}" type="datetimeFigureOut">
              <a:rPr lang="es-AR" smtClean="0"/>
              <a:t>10/10/2016</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A37BFA0A-D51A-4C5F-8473-0C63FD32903E}" type="slidenum">
              <a:rPr lang="es-AR" smtClean="0"/>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159935C-9B11-46D6-8459-1F01B73BE6EC}" type="datetimeFigureOut">
              <a:rPr lang="es-AR" smtClean="0"/>
              <a:t>10/10/2016</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A37BFA0A-D51A-4C5F-8473-0C63FD32903E}" type="slidenum">
              <a:rPr lang="es-AR" smtClean="0"/>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159935C-9B11-46D6-8459-1F01B73BE6EC}" type="datetimeFigureOut">
              <a:rPr lang="es-AR" smtClean="0"/>
              <a:t>10/10/2016</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A37BFA0A-D51A-4C5F-8473-0C63FD32903E}" type="slidenum">
              <a:rPr lang="es-AR" smtClean="0"/>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40000"/>
                <a:satMod val="350000"/>
              </a:schemeClr>
            </a:gs>
            <a:gs pos="40000">
              <a:schemeClr val="bg2">
                <a:tint val="45000"/>
                <a:shade val="99000"/>
                <a:satMod val="350000"/>
              </a:schemeClr>
            </a:gs>
            <a:gs pos="100000">
              <a:schemeClr val="bg2">
                <a:shade val="20000"/>
                <a:satMod val="255000"/>
              </a:schemeClr>
            </a:gs>
          </a:gsLst>
          <a:lin ang="2700000" scaled="1"/>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59935C-9B11-46D6-8459-1F01B73BE6EC}" type="datetimeFigureOut">
              <a:rPr lang="es-AR" smtClean="0"/>
              <a:t>10/10/2016</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BFA0A-D51A-4C5F-8473-0C63FD32903E}" type="slidenum">
              <a:rPr lang="es-AR" smtClean="0"/>
              <a:t>‹Nº›</a:t>
            </a:fld>
            <a:endParaRPr lang="es-A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285720" y="1643050"/>
            <a:ext cx="8643998" cy="1857388"/>
          </a:xfrm>
          <a:prstGeom prst="roundRect">
            <a:avLst/>
          </a:prstGeom>
          <a:gradFill flip="none" rotWithShape="1">
            <a:gsLst>
              <a:gs pos="0">
                <a:srgbClr val="FF9900">
                  <a:tint val="66000"/>
                  <a:satMod val="160000"/>
                </a:srgbClr>
              </a:gs>
              <a:gs pos="50000">
                <a:srgbClr val="FF9900">
                  <a:tint val="44500"/>
                  <a:satMod val="160000"/>
                </a:srgbClr>
              </a:gs>
              <a:gs pos="100000">
                <a:srgbClr val="FF9900">
                  <a:tint val="23500"/>
                  <a:satMod val="160000"/>
                </a:srgbClr>
              </a:gs>
            </a:gsLst>
            <a:lin ang="16200000" scaled="1"/>
            <a:tileRect/>
          </a:gradFill>
          <a:ln>
            <a:noFill/>
          </a:ln>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 name="1 Título"/>
          <p:cNvSpPr>
            <a:spLocks noGrp="1"/>
          </p:cNvSpPr>
          <p:nvPr>
            <p:ph type="ctrTitle"/>
          </p:nvPr>
        </p:nvSpPr>
        <p:spPr>
          <a:xfrm>
            <a:off x="142844" y="0"/>
            <a:ext cx="8858312" cy="6643710"/>
          </a:xfrm>
          <a:effectLst/>
        </p:spPr>
        <p:txBody>
          <a:bodyPr>
            <a:normAutofit/>
          </a:bodyPr>
          <a:lstStyle/>
          <a:p>
            <a:r>
              <a:rPr lang="es-AR" sz="1600" dirty="0" smtClean="0"/>
              <a:t>Gobierno </a:t>
            </a:r>
            <a:r>
              <a:rPr lang="es-AR" sz="1600" dirty="0"/>
              <a:t>de la Ciudad de Buenos Aires - Ministerio de Educación </a:t>
            </a:r>
            <a:r>
              <a:rPr lang="es-AR" sz="1800" dirty="0"/>
              <a:t/>
            </a:r>
            <a:br>
              <a:rPr lang="es-AR" sz="1800" dirty="0"/>
            </a:br>
            <a:r>
              <a:rPr lang="es-AR" sz="1700" b="1" dirty="0"/>
              <a:t>Dirección de Formación Técnica Superior - Instituto de Formación Técnica Superior (IFTS) No.13 </a:t>
            </a:r>
            <a:r>
              <a:rPr lang="es-AR" sz="1800" b="1" dirty="0"/>
              <a:t/>
            </a:r>
            <a:br>
              <a:rPr lang="es-AR" sz="1800" b="1" dirty="0"/>
            </a:br>
            <a:r>
              <a:rPr lang="es-AR" sz="1800" b="1" i="1" dirty="0"/>
              <a:t>Tecnicatura Superior en Bibliotecología </a:t>
            </a:r>
            <a:r>
              <a:rPr lang="es-AR" b="1" i="1" dirty="0"/>
              <a:t/>
            </a:r>
            <a:br>
              <a:rPr lang="es-AR" b="1" i="1" dirty="0"/>
            </a:br>
            <a:r>
              <a:rPr lang="es-AR" sz="1600" b="1" i="1" dirty="0" smtClean="0"/>
              <a:t/>
            </a:r>
            <a:br>
              <a:rPr lang="es-AR" sz="1600" b="1" i="1" dirty="0" smtClean="0"/>
            </a:br>
            <a:r>
              <a:rPr lang="es-AR" b="1" dirty="0" smtClean="0"/>
              <a:t>Colaboradores </a:t>
            </a:r>
            <a:r>
              <a:rPr lang="es-AR" b="1" dirty="0"/>
              <a:t>peludos: </a:t>
            </a:r>
            <a:r>
              <a:rPr lang="es-AR" b="1" dirty="0" smtClean="0"/>
              <a:t/>
            </a:r>
            <a:br>
              <a:rPr lang="es-AR" b="1" dirty="0" smtClean="0"/>
            </a:br>
            <a:r>
              <a:rPr lang="es-AR" sz="4000" b="1" dirty="0" smtClean="0"/>
              <a:t>cuando </a:t>
            </a:r>
            <a:r>
              <a:rPr lang="es-AR" sz="4000" b="1" dirty="0"/>
              <a:t>los perros integran </a:t>
            </a:r>
            <a:r>
              <a:rPr lang="es-AR" sz="4000" b="1" dirty="0" smtClean="0"/>
              <a:t>la </a:t>
            </a:r>
            <a:r>
              <a:rPr lang="es-AR" sz="4000" b="1" dirty="0"/>
              <a:t>biblioteca </a:t>
            </a:r>
            <a:r>
              <a:rPr lang="es-AR" b="1" dirty="0"/>
              <a:t/>
            </a:r>
            <a:br>
              <a:rPr lang="es-AR" b="1" dirty="0"/>
            </a:br>
            <a:r>
              <a:rPr lang="es-AR" sz="1800" dirty="0"/>
              <a:t>Dirección: </a:t>
            </a:r>
            <a:r>
              <a:rPr lang="es-AR" sz="1800" dirty="0" err="1"/>
              <a:t>Profa</a:t>
            </a:r>
            <a:r>
              <a:rPr lang="es-AR" sz="1800" dirty="0"/>
              <a:t>. Viviana </a:t>
            </a:r>
            <a:r>
              <a:rPr lang="es-AR" sz="1800" dirty="0" err="1"/>
              <a:t>Appella</a:t>
            </a:r>
            <a:r>
              <a:rPr lang="es-AR" sz="1800" dirty="0"/>
              <a:t> vappella@gmail.com </a:t>
            </a:r>
            <a:br>
              <a:rPr lang="es-AR" sz="1800" dirty="0"/>
            </a:br>
            <a:r>
              <a:rPr lang="es-AR" sz="1800" dirty="0"/>
              <a:t>Autora: Alumna Gabriela </a:t>
            </a:r>
            <a:r>
              <a:rPr lang="es-AR" sz="1800" dirty="0" err="1"/>
              <a:t>Palavecino</a:t>
            </a:r>
            <a:r>
              <a:rPr lang="es-AR" sz="1800" dirty="0"/>
              <a:t> gabypalavecino@gmail.com </a:t>
            </a:r>
            <a:r>
              <a:rPr lang="es-AR" sz="1800" dirty="0" smtClean="0"/>
              <a:t/>
            </a:r>
            <a:br>
              <a:rPr lang="es-AR" sz="1800" dirty="0" smtClean="0"/>
            </a:br>
            <a:r>
              <a:rPr lang="es-AR" sz="1800" dirty="0"/>
              <a:t/>
            </a:r>
            <a:br>
              <a:rPr lang="es-AR" sz="1800" dirty="0"/>
            </a:br>
            <a:r>
              <a:rPr lang="es-AR" sz="1800" dirty="0" smtClean="0"/>
              <a:t/>
            </a:r>
            <a:br>
              <a:rPr lang="es-AR" sz="1800" dirty="0" smtClean="0"/>
            </a:br>
            <a:r>
              <a:rPr lang="es-AR" sz="1800" dirty="0"/>
              <a:t/>
            </a:r>
            <a:br>
              <a:rPr lang="es-AR" sz="1800" dirty="0"/>
            </a:br>
            <a:r>
              <a:rPr lang="es-AR" sz="1800" dirty="0" smtClean="0"/>
              <a:t/>
            </a:r>
            <a:br>
              <a:rPr lang="es-AR" sz="1800" dirty="0" smtClean="0"/>
            </a:br>
            <a:r>
              <a:rPr lang="es-AR" sz="1800" dirty="0"/>
              <a:t/>
            </a:r>
            <a:br>
              <a:rPr lang="es-AR" sz="1800" dirty="0"/>
            </a:br>
            <a:r>
              <a:rPr lang="es-AR" sz="1800" dirty="0" smtClean="0"/>
              <a:t/>
            </a:r>
            <a:br>
              <a:rPr lang="es-AR" sz="1800" dirty="0" smtClean="0"/>
            </a:br>
            <a:r>
              <a:rPr lang="es-AR" sz="1800" dirty="0" smtClean="0"/>
              <a:t/>
            </a:r>
            <a:br>
              <a:rPr lang="es-AR" sz="1800" dirty="0" smtClean="0"/>
            </a:br>
            <a:r>
              <a:rPr lang="es-AR" sz="1800" dirty="0"/>
              <a:t/>
            </a:r>
            <a:br>
              <a:rPr lang="es-AR" sz="1800" dirty="0"/>
            </a:br>
            <a:r>
              <a:rPr lang="es-AR" sz="1300" dirty="0" smtClean="0"/>
              <a:t/>
            </a:r>
            <a:br>
              <a:rPr lang="es-AR" sz="1300" dirty="0" smtClean="0"/>
            </a:br>
            <a:endParaRPr lang="es-AR" sz="1300" dirty="0"/>
          </a:p>
        </p:txBody>
      </p:sp>
      <p:pic>
        <p:nvPicPr>
          <p:cNvPr id="1026" name="Picture 2"/>
          <p:cNvPicPr>
            <a:picLocks noChangeAspect="1" noChangeArrowheads="1"/>
          </p:cNvPicPr>
          <p:nvPr/>
        </p:nvPicPr>
        <p:blipFill>
          <a:blip r:embed="rId2"/>
          <a:srcRect/>
          <a:stretch>
            <a:fillRect/>
          </a:stretch>
        </p:blipFill>
        <p:spPr bwMode="auto">
          <a:xfrm>
            <a:off x="7858149" y="209232"/>
            <a:ext cx="591567" cy="5760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571472" y="209232"/>
            <a:ext cx="480635" cy="648000"/>
          </a:xfrm>
          <a:prstGeom prst="rect">
            <a:avLst/>
          </a:prstGeom>
          <a:noFill/>
          <a:ln w="9525">
            <a:noFill/>
            <a:miter lim="800000"/>
            <a:headEnd/>
            <a:tailEnd/>
          </a:ln>
          <a:effectLst/>
        </p:spPr>
      </p:pic>
      <p:pic>
        <p:nvPicPr>
          <p:cNvPr id="7" name="6 Imagen" descr="inicio_1.jpg"/>
          <p:cNvPicPr>
            <a:picLocks noChangeAspect="1"/>
          </p:cNvPicPr>
          <p:nvPr/>
        </p:nvPicPr>
        <p:blipFill>
          <a:blip r:embed="rId4" cstate="print"/>
          <a:srcRect t="22916"/>
          <a:stretch>
            <a:fillRect/>
          </a:stretch>
        </p:blipFill>
        <p:spPr>
          <a:xfrm>
            <a:off x="2500298" y="3620834"/>
            <a:ext cx="4448440" cy="28800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redondeado"/>
          <p:cNvSpPr/>
          <p:nvPr/>
        </p:nvSpPr>
        <p:spPr>
          <a:xfrm>
            <a:off x="214282" y="357166"/>
            <a:ext cx="8715436" cy="3929090"/>
          </a:xfrm>
          <a:prstGeom prst="roundRect">
            <a:avLst/>
          </a:prstGeom>
          <a:solidFill>
            <a:schemeClr val="accent5">
              <a:lumMod val="60000"/>
              <a:lumOff val="40000"/>
            </a:schemeClr>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 name="1 Título"/>
          <p:cNvSpPr>
            <a:spLocks noGrp="1"/>
          </p:cNvSpPr>
          <p:nvPr>
            <p:ph type="ctrTitle"/>
          </p:nvPr>
        </p:nvSpPr>
        <p:spPr>
          <a:xfrm>
            <a:off x="285720" y="500042"/>
            <a:ext cx="8643998" cy="3714776"/>
          </a:xfrm>
        </p:spPr>
        <p:txBody>
          <a:bodyPr>
            <a:normAutofit fontScale="90000"/>
          </a:bodyPr>
          <a:lstStyle/>
          <a:p>
            <a:r>
              <a:rPr lang="es-AR" sz="3100" b="1" dirty="0" smtClean="0"/>
              <a:t>OBJETIVO: </a:t>
            </a:r>
            <a:r>
              <a:rPr lang="es-AR" sz="3100" b="1" dirty="0"/>
              <a:t>este trabajo propone exponer que los perros son animales muy positivos en la vida diaria de las personas, por lo cual se busca mostrar los </a:t>
            </a:r>
            <a:r>
              <a:rPr lang="es-AR" sz="3100" b="1" dirty="0" smtClean="0"/>
              <a:t>beneficios </a:t>
            </a:r>
            <a:r>
              <a:rPr lang="es-AR" sz="3100" b="1" dirty="0"/>
              <a:t>de insertar en las bibliotecas un servicio adicional para sus usuarios mediante perros de terapia, ofreciendo a la comunidad la posibilidad de aprovechar y disfrutar de las ventajas de leer en voz alta con un acompañante canino y así </a:t>
            </a:r>
            <a:r>
              <a:rPr lang="es-AR" sz="3100" b="1" dirty="0" smtClean="0"/>
              <a:t>lograr </a:t>
            </a:r>
            <a:r>
              <a:rPr lang="es-AR" sz="3100" b="1" dirty="0"/>
              <a:t>el objetivo de animación y fomento del hábito lector. </a:t>
            </a:r>
            <a:endParaRPr lang="es-AR" sz="3100" dirty="0"/>
          </a:p>
        </p:txBody>
      </p:sp>
      <p:pic>
        <p:nvPicPr>
          <p:cNvPr id="4" name="3 Imagen" descr="images.jpg"/>
          <p:cNvPicPr>
            <a:picLocks noChangeAspect="1"/>
          </p:cNvPicPr>
          <p:nvPr/>
        </p:nvPicPr>
        <p:blipFill>
          <a:blip r:embed="rId2"/>
          <a:stretch>
            <a:fillRect/>
          </a:stretch>
        </p:blipFill>
        <p:spPr>
          <a:xfrm>
            <a:off x="2500298" y="4357694"/>
            <a:ext cx="4824000" cy="2412000"/>
          </a:xfrm>
          <a:prstGeom prst="ellipse">
            <a:avLst/>
          </a:prstGeom>
          <a:ln>
            <a:noFill/>
          </a:ln>
          <a:effectLst>
            <a:softEdge rad="11250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786050" y="285728"/>
            <a:ext cx="6215106" cy="6072230"/>
          </a:xfrm>
          <a:prstGeom prst="roundRect">
            <a:avLst>
              <a:gd name="adj" fmla="val 13929"/>
            </a:avLst>
          </a:prstGeom>
          <a:solidFill>
            <a:schemeClr val="accent5">
              <a:lumMod val="60000"/>
              <a:lumOff val="40000"/>
            </a:schemeClr>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 name="1 Título"/>
          <p:cNvSpPr>
            <a:spLocks noGrp="1"/>
          </p:cNvSpPr>
          <p:nvPr>
            <p:ph type="title"/>
          </p:nvPr>
        </p:nvSpPr>
        <p:spPr>
          <a:xfrm>
            <a:off x="2886092" y="357166"/>
            <a:ext cx="5972188" cy="6000792"/>
          </a:xfrm>
        </p:spPr>
        <p:txBody>
          <a:bodyPr>
            <a:normAutofit/>
          </a:bodyPr>
          <a:lstStyle/>
          <a:p>
            <a:r>
              <a:rPr lang="es-AR" sz="2000" b="1" dirty="0" smtClean="0"/>
              <a:t>Justificación</a:t>
            </a:r>
            <a:r>
              <a:rPr lang="es-AR" sz="2000" b="1" dirty="0"/>
              <a:t>: este trabajo surge como antecedente en la Materia Introducción a las Ciencias de la Información (ICI) donde se desarrolló un trabajo </a:t>
            </a:r>
            <a:r>
              <a:rPr lang="es-AR" sz="2000" b="1" dirty="0" smtClean="0"/>
              <a:t>integrador </a:t>
            </a:r>
            <a:r>
              <a:rPr lang="es-AR" sz="2000" b="1" dirty="0"/>
              <a:t>de la </a:t>
            </a:r>
            <a:r>
              <a:rPr lang="es-AR" sz="2000" b="1" dirty="0" smtClean="0"/>
              <a:t>misma. </a:t>
            </a:r>
            <a:r>
              <a:rPr lang="es-AR" sz="2000" b="1" dirty="0"/>
              <a:t/>
            </a:r>
            <a:br>
              <a:rPr lang="es-AR" sz="2000" b="1" dirty="0"/>
            </a:br>
            <a:r>
              <a:rPr lang="es-AR" sz="2000" dirty="0"/>
              <a:t>El tema investigado se basa en la redefinición de los servicios que las bibliotecas del mundo están ofreciendo a sus usuarios. Las bibliotecas de todo tipo están viviendo una especie de renacimiento, reinventándose a sí mismas, experimentando con sus servicios y espacios. Uno de ellos es el uso de perros. Reconocidas universidades de Estados Unidos han adoptado perros de terapia para ayudar a sus comunidades, brindando este servicio a través de sus bibliotecas para alumnos y profesores. Se tiene un registro en el OPAC con todos los datos del perro y se requiere la credencial de la biblioteca para </a:t>
            </a:r>
            <a:r>
              <a:rPr lang="es-AR" sz="2000" dirty="0" smtClean="0"/>
              <a:t>llevarlo </a:t>
            </a:r>
            <a:r>
              <a:rPr lang="es-AR" sz="2000" dirty="0"/>
              <a:t>fuera. Del mismo modo, el uso de perros como apoyo de tareas en las bibliotecas públicas, para promover la lectura en niños. </a:t>
            </a:r>
          </a:p>
        </p:txBody>
      </p:sp>
      <p:pic>
        <p:nvPicPr>
          <p:cNvPr id="6" name="5 Imagen" descr="perro-labrador-libros.jpg"/>
          <p:cNvPicPr>
            <a:picLocks noChangeAspect="1"/>
          </p:cNvPicPr>
          <p:nvPr/>
        </p:nvPicPr>
        <p:blipFill>
          <a:blip r:embed="rId2"/>
          <a:srcRect l="4499" r="16000"/>
          <a:stretch>
            <a:fillRect/>
          </a:stretch>
        </p:blipFill>
        <p:spPr>
          <a:xfrm>
            <a:off x="-37884" y="285728"/>
            <a:ext cx="3265972" cy="2736000"/>
          </a:xfrm>
          <a:prstGeom prst="ellipse">
            <a:avLst/>
          </a:prstGeom>
          <a:ln>
            <a:noFill/>
          </a:ln>
          <a:effectLst>
            <a:softEdge rad="11250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14282" y="428604"/>
            <a:ext cx="8715436" cy="6143668"/>
          </a:xfrm>
          <a:prstGeom prst="roundRect">
            <a:avLst/>
          </a:prstGeom>
          <a:solidFill>
            <a:schemeClr val="accent5">
              <a:lumMod val="40000"/>
              <a:lumOff val="60000"/>
            </a:schemeClr>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 name="1 Título"/>
          <p:cNvSpPr>
            <a:spLocks noGrp="1"/>
          </p:cNvSpPr>
          <p:nvPr>
            <p:ph type="title"/>
          </p:nvPr>
        </p:nvSpPr>
        <p:spPr>
          <a:xfrm>
            <a:off x="214282" y="274638"/>
            <a:ext cx="8715436" cy="6297634"/>
          </a:xfrm>
        </p:spPr>
        <p:txBody>
          <a:bodyPr>
            <a:noAutofit/>
          </a:bodyPr>
          <a:lstStyle/>
          <a:p>
            <a:r>
              <a:rPr lang="es-AR" sz="2200" dirty="0" smtClean="0"/>
              <a:t/>
            </a:r>
            <a:br>
              <a:rPr lang="es-AR" sz="2200" dirty="0" smtClean="0"/>
            </a:br>
            <a:r>
              <a:rPr lang="es-AR" sz="2200" dirty="0" smtClean="0"/>
              <a:t>La </a:t>
            </a:r>
            <a:r>
              <a:rPr lang="es-AR" sz="2200" dirty="0"/>
              <a:t>mayoría de los perros que brindan estos servicios pertenecen al Programa </a:t>
            </a:r>
            <a:r>
              <a:rPr lang="es-AR" sz="2200" b="1" i="1" dirty="0">
                <a:solidFill>
                  <a:srgbClr val="FF0000"/>
                </a:solidFill>
              </a:rPr>
              <a:t>“Reading </a:t>
            </a:r>
            <a:r>
              <a:rPr lang="es-AR" sz="2200" b="1" i="1" dirty="0" err="1">
                <a:solidFill>
                  <a:srgbClr val="FF0000"/>
                </a:solidFill>
              </a:rPr>
              <a:t>Education</a:t>
            </a:r>
            <a:r>
              <a:rPr lang="es-AR" sz="2200" b="1" i="1" dirty="0">
                <a:solidFill>
                  <a:srgbClr val="FF0000"/>
                </a:solidFill>
              </a:rPr>
              <a:t> </a:t>
            </a:r>
            <a:r>
              <a:rPr lang="es-AR" sz="2200" b="1" i="1" dirty="0" err="1">
                <a:solidFill>
                  <a:srgbClr val="FF0000"/>
                </a:solidFill>
              </a:rPr>
              <a:t>Assistance</a:t>
            </a:r>
            <a:r>
              <a:rPr lang="es-AR" sz="2200" b="1" i="1" dirty="0">
                <a:solidFill>
                  <a:srgbClr val="FF0000"/>
                </a:solidFill>
              </a:rPr>
              <a:t> </a:t>
            </a:r>
            <a:r>
              <a:rPr lang="es-AR" sz="2200" b="1" i="1" dirty="0" err="1">
                <a:solidFill>
                  <a:srgbClr val="FF0000"/>
                </a:solidFill>
              </a:rPr>
              <a:t>Dogs</a:t>
            </a:r>
            <a:r>
              <a:rPr lang="es-AR" sz="2200" b="1" i="1" dirty="0">
                <a:solidFill>
                  <a:srgbClr val="FF0000"/>
                </a:solidFill>
              </a:rPr>
              <a:t>“ (READ)</a:t>
            </a:r>
            <a:r>
              <a:rPr lang="es-AR" sz="2200" i="1" dirty="0"/>
              <a:t>, creado en 1999 y acuden a bibliotecas, escuelas, hospitales, asilos y donde los necesiten. Tuvo sus inicios en la Biblioteca Pública de Salt Lake City (Utah, USA) donde por primera vez en el mundo, los niños podían disfrutar de un programa estructurado y pensado para mejorar las habilidades lectoras en la mejor de las compañías: un perro especialmente adiestrado para leer con ellos. </a:t>
            </a:r>
            <a:br>
              <a:rPr lang="es-AR" sz="2200" i="1" dirty="0"/>
            </a:br>
            <a:r>
              <a:rPr lang="es-AR" sz="2200" dirty="0"/>
              <a:t>Desde 2014, en España se encuentra en marcha el programa </a:t>
            </a:r>
            <a:r>
              <a:rPr lang="es-AR" sz="2200" b="1" dirty="0">
                <a:solidFill>
                  <a:srgbClr val="FF0000"/>
                </a:solidFill>
              </a:rPr>
              <a:t>“</a:t>
            </a:r>
            <a:r>
              <a:rPr lang="es-AR" sz="2200" b="1" i="1" dirty="0">
                <a:solidFill>
                  <a:srgbClr val="FF0000"/>
                </a:solidFill>
              </a:rPr>
              <a:t>Perros y Letras” </a:t>
            </a:r>
            <a:r>
              <a:rPr lang="es-AR" sz="2200" i="1" dirty="0"/>
              <a:t>ha leído en la Biblioteca Nacional de España y en </a:t>
            </a:r>
            <a:r>
              <a:rPr lang="es-AR" sz="2200" i="1" dirty="0" smtClean="0"/>
              <a:t>multitud </a:t>
            </a:r>
            <a:r>
              <a:rPr lang="es-AR" sz="2200" i="1" dirty="0"/>
              <a:t>de bibliotecas públicas y privadas. La iniciativa del Taller de lectura con perros en la biblioteca </a:t>
            </a:r>
            <a:r>
              <a:rPr lang="es-AR" sz="2200" dirty="0" smtClean="0"/>
              <a:t>es </a:t>
            </a:r>
            <a:r>
              <a:rPr lang="es-AR" sz="2200" dirty="0"/>
              <a:t>una novedosa iniciativa en la que las dos únicas “perritas lectoras” de España, </a:t>
            </a:r>
            <a:r>
              <a:rPr lang="es-AR" sz="2200" dirty="0" err="1"/>
              <a:t>Bea</a:t>
            </a:r>
            <a:r>
              <a:rPr lang="es-AR" sz="2200" dirty="0"/>
              <a:t> y </a:t>
            </a:r>
            <a:r>
              <a:rPr lang="es-AR" sz="2200" dirty="0" err="1"/>
              <a:t>Afri</a:t>
            </a:r>
            <a:r>
              <a:rPr lang="es-AR" sz="2200" dirty="0"/>
              <a:t>, adiestradas especialmente para este </a:t>
            </a:r>
            <a:r>
              <a:rPr lang="es-AR" sz="2200" dirty="0" smtClean="0"/>
              <a:t>programa </a:t>
            </a:r>
            <a:r>
              <a:rPr lang="es-AR" sz="2200" dirty="0"/>
              <a:t>de lectura asistida, corrigen a los pequeños cuando se equivocan en la narración o les indican que pueden seguir cuando se paran, con leves toquecitos con su pata. </a:t>
            </a:r>
            <a:r>
              <a:rPr lang="es-AR" sz="2200" dirty="0" smtClean="0"/>
              <a:t/>
            </a:r>
            <a:br>
              <a:rPr lang="es-AR" sz="2200" dirty="0" smtClean="0"/>
            </a:br>
            <a:r>
              <a:rPr lang="es-ES" sz="2200" dirty="0" smtClean="0"/>
              <a:t>En </a:t>
            </a:r>
            <a:r>
              <a:rPr lang="es-ES" sz="2200" dirty="0"/>
              <a:t>2015, la Biblioteca Benjamín </a:t>
            </a:r>
            <a:r>
              <a:rPr lang="es-ES" sz="2200" dirty="0" smtClean="0"/>
              <a:t>Franklin</a:t>
            </a:r>
            <a:r>
              <a:rPr lang="es-ES" sz="2200" u="sng" dirty="0" smtClean="0"/>
              <a:t> </a:t>
            </a:r>
            <a:r>
              <a:rPr lang="es-ES" sz="2200" dirty="0" smtClean="0"/>
              <a:t>de </a:t>
            </a:r>
            <a:r>
              <a:rPr lang="es-ES" sz="2200" dirty="0"/>
              <a:t>la ciudad de México, brindó por vez primera el taller </a:t>
            </a:r>
            <a:r>
              <a:rPr lang="es-ES" sz="2200" b="1" i="1" dirty="0">
                <a:solidFill>
                  <a:srgbClr val="FF0000"/>
                </a:solidFill>
              </a:rPr>
              <a:t>“Leo de pelos”</a:t>
            </a:r>
            <a:r>
              <a:rPr lang="es-ES" sz="2200" i="1" dirty="0"/>
              <a:t> </a:t>
            </a:r>
            <a:r>
              <a:rPr lang="es-ES" sz="2200" dirty="0"/>
              <a:t>de lectura asistida con perros.  </a:t>
            </a:r>
            <a:r>
              <a:rPr lang="es-AR" sz="2200" dirty="0"/>
              <a:t/>
            </a:r>
            <a:br>
              <a:rPr lang="es-AR" sz="2200" dirty="0"/>
            </a:br>
            <a:endParaRPr lang="es-AR"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redondeado"/>
          <p:cNvSpPr/>
          <p:nvPr/>
        </p:nvSpPr>
        <p:spPr>
          <a:xfrm>
            <a:off x="357158" y="3214686"/>
            <a:ext cx="8572560" cy="3286148"/>
          </a:xfrm>
          <a:prstGeom prst="roundRect">
            <a:avLst>
              <a:gd name="adj" fmla="val 15303"/>
            </a:avLst>
          </a:prstGeom>
          <a:solidFill>
            <a:schemeClr val="tx2">
              <a:lumMod val="60000"/>
              <a:lumOff val="40000"/>
            </a:schemeClr>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 name="1 Título"/>
          <p:cNvSpPr>
            <a:spLocks noGrp="1"/>
          </p:cNvSpPr>
          <p:nvPr>
            <p:ph type="title"/>
          </p:nvPr>
        </p:nvSpPr>
        <p:spPr>
          <a:xfrm>
            <a:off x="457200" y="274638"/>
            <a:ext cx="8229600" cy="6154758"/>
          </a:xfrm>
        </p:spPr>
        <p:txBody>
          <a:bodyPr>
            <a:normAutofit fontScale="90000"/>
          </a:bodyPr>
          <a:lstStyle/>
          <a:p>
            <a:r>
              <a:rPr lang="es-AR" sz="2700" b="1" dirty="0" smtClean="0"/>
              <a:t/>
            </a:r>
            <a:br>
              <a:rPr lang="es-AR" sz="2700" b="1" dirty="0" smtClean="0"/>
            </a:br>
            <a:r>
              <a:rPr lang="es-AR" sz="2700" b="1" dirty="0"/>
              <a:t/>
            </a:r>
            <a:br>
              <a:rPr lang="es-AR" sz="2700" b="1" dirty="0"/>
            </a:br>
            <a:r>
              <a:rPr lang="es-AR" sz="2700" b="1" dirty="0" smtClean="0"/>
              <a:t/>
            </a:r>
            <a:br>
              <a:rPr lang="es-AR" sz="2700" b="1" dirty="0" smtClean="0"/>
            </a:br>
            <a:r>
              <a:rPr lang="es-AR" sz="2700" b="1" dirty="0"/>
              <a:t/>
            </a:r>
            <a:br>
              <a:rPr lang="es-AR" sz="2700" b="1" dirty="0"/>
            </a:br>
            <a:r>
              <a:rPr lang="es-AR" sz="2700" b="1" dirty="0" smtClean="0"/>
              <a:t/>
            </a:r>
            <a:br>
              <a:rPr lang="es-AR" sz="2700" b="1" dirty="0" smtClean="0"/>
            </a:br>
            <a:r>
              <a:rPr lang="es-AR" sz="2700" b="1" dirty="0" smtClean="0"/>
              <a:t/>
            </a:r>
            <a:br>
              <a:rPr lang="es-AR" sz="2700" b="1" dirty="0" smtClean="0"/>
            </a:br>
            <a:r>
              <a:rPr lang="es-AR" sz="2700" b="1" dirty="0"/>
              <a:t/>
            </a:r>
            <a:br>
              <a:rPr lang="es-AR" sz="2700" b="1" dirty="0"/>
            </a:br>
            <a:r>
              <a:rPr lang="es-AR" sz="2700" b="1" dirty="0" smtClean="0"/>
              <a:t/>
            </a:r>
            <a:br>
              <a:rPr lang="es-AR" sz="2700" b="1" dirty="0" smtClean="0"/>
            </a:br>
            <a:r>
              <a:rPr lang="es-AR" sz="2700" b="1" dirty="0"/>
              <a:t/>
            </a:r>
            <a:br>
              <a:rPr lang="es-AR" sz="2700" b="1" dirty="0"/>
            </a:br>
            <a:r>
              <a:rPr lang="es-AR" sz="2700" b="1" dirty="0" smtClean="0"/>
              <a:t/>
            </a:r>
            <a:br>
              <a:rPr lang="es-AR" sz="2700" b="1" dirty="0" smtClean="0"/>
            </a:br>
            <a:r>
              <a:rPr lang="es-AR" sz="3100" b="1" dirty="0" smtClean="0"/>
              <a:t>PROPUESTA DE IMPLEMENTACIÓN: difundir </a:t>
            </a:r>
            <a:r>
              <a:rPr lang="es-AR" sz="3100" b="1" dirty="0"/>
              <a:t>en Argentina estos proyectos tan exitosos en otras partes del mundo para poder en un futuro cercano llevarlo a cabo en las bibliotecas de nuestro país. Teniendo en cuenta los beneficios que aporta tanto para el usuario, como para la calidad de servicio que pueda llegar a brindar la biblioteca. </a:t>
            </a:r>
            <a:r>
              <a:rPr lang="es-AR" sz="2700" b="1" dirty="0" smtClean="0"/>
              <a:t/>
            </a:r>
            <a:br>
              <a:rPr lang="es-AR" sz="2700" b="1" dirty="0" smtClean="0"/>
            </a:br>
            <a:r>
              <a:rPr lang="es-AR" sz="2700" b="1" dirty="0"/>
              <a:t/>
            </a:r>
            <a:br>
              <a:rPr lang="es-AR" sz="2700" b="1" dirty="0"/>
            </a:br>
            <a:endParaRPr lang="es-AR" sz="2700" dirty="0"/>
          </a:p>
        </p:txBody>
      </p:sp>
      <p:pic>
        <p:nvPicPr>
          <p:cNvPr id="3074" name="Picture 2"/>
          <p:cNvPicPr>
            <a:picLocks noChangeAspect="1" noChangeArrowheads="1"/>
          </p:cNvPicPr>
          <p:nvPr/>
        </p:nvPicPr>
        <p:blipFill>
          <a:blip r:embed="rId2"/>
          <a:srcRect/>
          <a:stretch>
            <a:fillRect/>
          </a:stretch>
        </p:blipFill>
        <p:spPr bwMode="auto">
          <a:xfrm>
            <a:off x="2428860" y="263248"/>
            <a:ext cx="3891295" cy="2880000"/>
          </a:xfrm>
          <a:prstGeom prst="ellipse">
            <a:avLst/>
          </a:prstGeom>
          <a:ln>
            <a:noFill/>
          </a:ln>
          <a:effectLst>
            <a:softEdge rad="11250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redondeado"/>
          <p:cNvSpPr/>
          <p:nvPr/>
        </p:nvSpPr>
        <p:spPr>
          <a:xfrm>
            <a:off x="642910" y="571480"/>
            <a:ext cx="8001056" cy="3143272"/>
          </a:xfrm>
          <a:prstGeom prst="roundRect">
            <a:avLst/>
          </a:prstGeom>
          <a:solidFill>
            <a:schemeClr val="accent6">
              <a:lumMod val="20000"/>
              <a:lumOff val="80000"/>
            </a:schemeClr>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 name="1 Título"/>
          <p:cNvSpPr>
            <a:spLocks noGrp="1"/>
          </p:cNvSpPr>
          <p:nvPr>
            <p:ph type="title"/>
          </p:nvPr>
        </p:nvSpPr>
        <p:spPr>
          <a:xfrm>
            <a:off x="457200" y="274638"/>
            <a:ext cx="8229600" cy="5869006"/>
          </a:xfrm>
        </p:spPr>
        <p:txBody>
          <a:bodyPr>
            <a:normAutofit/>
          </a:bodyPr>
          <a:lstStyle/>
          <a:p>
            <a:r>
              <a:rPr lang="es-AR" sz="3200" b="1" dirty="0" smtClean="0"/>
              <a:t>CONCLUSIÓN: </a:t>
            </a:r>
            <a:r>
              <a:rPr lang="es-AR" sz="3200" b="1" dirty="0"/>
              <a:t>estos son proyectos pioneros que, sin estar dirigidos de manera exclusiva al público en proceso terapéutico, logran demostrar los beneficios de la conexión emocional con el animal que se </a:t>
            </a:r>
            <a:r>
              <a:rPr lang="es-AR" sz="3200" b="1" dirty="0" smtClean="0"/>
              <a:t>relaciona </a:t>
            </a:r>
            <a:r>
              <a:rPr lang="es-AR" sz="3200" b="1" dirty="0"/>
              <a:t>activamente con el lector y </a:t>
            </a:r>
            <a:r>
              <a:rPr lang="es-AR" sz="3200" b="1" dirty="0" smtClean="0"/>
              <a:t>sus </a:t>
            </a:r>
            <a:r>
              <a:rPr lang="es-AR" sz="3200" b="1" dirty="0"/>
              <a:t>necesidades. </a:t>
            </a:r>
            <a:r>
              <a:rPr lang="es-AR" sz="3200" b="1" dirty="0" smtClean="0"/>
              <a:t/>
            </a:r>
            <a:br>
              <a:rPr lang="es-AR" sz="3200" b="1" dirty="0" smtClean="0"/>
            </a:br>
            <a:r>
              <a:rPr lang="es-AR" sz="3200" b="1" dirty="0"/>
              <a:t/>
            </a:r>
            <a:br>
              <a:rPr lang="es-AR" sz="3200" b="1" dirty="0"/>
            </a:br>
            <a:r>
              <a:rPr lang="es-AR" sz="3200" b="1" dirty="0" smtClean="0"/>
              <a:t/>
            </a:r>
            <a:br>
              <a:rPr lang="es-AR" sz="3200" b="1" dirty="0" smtClean="0"/>
            </a:br>
            <a:r>
              <a:rPr lang="es-AR" sz="3200" b="1" dirty="0"/>
              <a:t/>
            </a:r>
            <a:br>
              <a:rPr lang="es-AR" sz="3200" b="1" dirty="0"/>
            </a:br>
            <a:endParaRPr lang="es-AR" dirty="0"/>
          </a:p>
        </p:txBody>
      </p:sp>
      <p:pic>
        <p:nvPicPr>
          <p:cNvPr id="2050" name="Picture 2"/>
          <p:cNvPicPr>
            <a:picLocks noChangeAspect="1" noChangeArrowheads="1"/>
          </p:cNvPicPr>
          <p:nvPr/>
        </p:nvPicPr>
        <p:blipFill>
          <a:blip r:embed="rId2"/>
          <a:srcRect/>
          <a:stretch>
            <a:fillRect/>
          </a:stretch>
        </p:blipFill>
        <p:spPr bwMode="auto">
          <a:xfrm>
            <a:off x="3869179" y="3835148"/>
            <a:ext cx="4989101" cy="2880000"/>
          </a:xfrm>
          <a:prstGeom prst="ellipse">
            <a:avLst/>
          </a:prstGeom>
          <a:ln>
            <a:noFill/>
          </a:ln>
          <a:effectLst>
            <a:softEdge rad="112500"/>
          </a:effectLst>
        </p:spPr>
      </p:pic>
    </p:spTree>
  </p:cSld>
  <p:clrMapOvr>
    <a:masterClrMapping/>
  </p:clrMapOvr>
</p:sld>
</file>

<file path=ppt/theme/theme1.xml><?xml version="1.0" encoding="utf-8"?>
<a:theme xmlns:a="http://schemas.openxmlformats.org/drawingml/2006/main" name="Tema de Office">
  <a:themeElements>
    <a:clrScheme name="Personalizado 1">
      <a:dk1>
        <a:sysClr val="windowText" lastClr="000000"/>
      </a:dk1>
      <a:lt1>
        <a:sysClr val="window" lastClr="FFFFFF"/>
      </a:lt1>
      <a:dk2>
        <a:srgbClr val="0B9B74"/>
      </a:dk2>
      <a:lt2>
        <a:srgbClr val="B0DFA0"/>
      </a:lt2>
      <a:accent1>
        <a:srgbClr val="54A838"/>
      </a:accent1>
      <a:accent2>
        <a:srgbClr val="B0DFA0"/>
      </a:accent2>
      <a:accent3>
        <a:srgbClr val="92D050"/>
      </a:accent3>
      <a:accent4>
        <a:srgbClr val="A9A100"/>
      </a:accent4>
      <a:accent5>
        <a:srgbClr val="7E9532"/>
      </a:accent5>
      <a:accent6>
        <a:srgbClr val="54A838"/>
      </a:accent6>
      <a:hlink>
        <a:srgbClr val="387025"/>
      </a:hlink>
      <a:folHlink>
        <a:srgbClr val="FF993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278</TotalTime>
  <Words>163</Words>
  <Application>Microsoft Office PowerPoint</Application>
  <PresentationFormat>Presentación en pantalla (4:3)</PresentationFormat>
  <Paragraphs>6</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Gobierno de la Ciudad de Buenos Aires - Ministerio de Educación  Dirección de Formación Técnica Superior - Instituto de Formación Técnica Superior (IFTS) No.13  Tecnicatura Superior en Bibliotecología   Colaboradores peludos:  cuando los perros integran la biblioteca  Dirección: Profa. Viviana Appella vappella@gmail.com  Autora: Alumna Gabriela Palavecino gabypalavecino@gmail.com           </vt:lpstr>
      <vt:lpstr>OBJETIVO: este trabajo propone exponer que los perros son animales muy positivos en la vida diaria de las personas, por lo cual se busca mostrar los beneficios de insertar en las bibliotecas un servicio adicional para sus usuarios mediante perros de terapia, ofreciendo a la comunidad la posibilidad de aprovechar y disfrutar de las ventajas de leer en voz alta con un acompañante canino y así lograr el objetivo de animación y fomento del hábito lector. </vt:lpstr>
      <vt:lpstr>Justificación: este trabajo surge como antecedente en la Materia Introducción a las Ciencias de la Información (ICI) donde se desarrolló un trabajo integrador de la misma.  El tema investigado se basa en la redefinición de los servicios que las bibliotecas del mundo están ofreciendo a sus usuarios. Las bibliotecas de todo tipo están viviendo una especie de renacimiento, reinventándose a sí mismas, experimentando con sus servicios y espacios. Uno de ellos es el uso de perros. Reconocidas universidades de Estados Unidos han adoptado perros de terapia para ayudar a sus comunidades, brindando este servicio a través de sus bibliotecas para alumnos y profesores. Se tiene un registro en el OPAC con todos los datos del perro y se requiere la credencial de la biblioteca para llevarlo fuera. Del mismo modo, el uso de perros como apoyo de tareas en las bibliotecas públicas, para promover la lectura en niños. </vt:lpstr>
      <vt:lpstr> La mayoría de los perros que brindan estos servicios pertenecen al Programa “Reading Education Assistance Dogs“ (READ), creado en 1999 y acuden a bibliotecas, escuelas, hospitales, asilos y donde los necesiten. Tuvo sus inicios en la Biblioteca Pública de Salt Lake City (Utah, USA) donde por primera vez en el mundo, los niños podían disfrutar de un programa estructurado y pensado para mejorar las habilidades lectoras en la mejor de las compañías: un perro especialmente adiestrado para leer con ellos.  Desde 2014, en España se encuentra en marcha el programa “Perros y Letras” ha leído en la Biblioteca Nacional de España y en multitud de bibliotecas públicas y privadas. La iniciativa del Taller de lectura con perros en la biblioteca es una novedosa iniciativa en la que las dos únicas “perritas lectoras” de España, Bea y Afri, adiestradas especialmente para este programa de lectura asistida, corrigen a los pequeños cuando se equivocan en la narración o les indican que pueden seguir cuando se paran, con leves toquecitos con su pata.  En 2015, la Biblioteca Benjamín Franklin de la ciudad de México, brindó por vez primera el taller “Leo de pelos” de lectura asistida con perros.   </vt:lpstr>
      <vt:lpstr>          PROPUESTA DE IMPLEMENTACIÓN: difundir en Argentina estos proyectos tan exitosos en otras partes del mundo para poder en un futuro cercano llevarlo a cabo en las bibliotecas de nuestro país. Teniendo en cuenta los beneficios que aporta tanto para el usuario, como para la calidad de servicio que pueda llegar a brindar la biblioteca.   </vt:lpstr>
      <vt:lpstr>CONCLUSIÓN: estos son proyectos pioneros que, sin estar dirigidos de manera exclusiva al público en proceso terapéutico, logran demostrar los beneficios de la conexión emocional con el animal que se relaciona activamente con el lector y sus necesidades.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GABY</dc:creator>
  <cp:lastModifiedBy>GABY</cp:lastModifiedBy>
  <cp:revision>22</cp:revision>
  <dcterms:created xsi:type="dcterms:W3CDTF">2016-10-10T20:21:17Z</dcterms:created>
  <dcterms:modified xsi:type="dcterms:W3CDTF">2016-10-11T01:00:13Z</dcterms:modified>
</cp:coreProperties>
</file>